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0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65" r:id="rId30"/>
    <p:sldId id="317" r:id="rId31"/>
    <p:sldId id="348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6" r:id="rId44"/>
    <p:sldId id="364" r:id="rId45"/>
    <p:sldId id="349" r:id="rId46"/>
    <p:sldId id="350" r:id="rId47"/>
    <p:sldId id="353" r:id="rId48"/>
    <p:sldId id="351" r:id="rId49"/>
    <p:sldId id="324" r:id="rId50"/>
    <p:sldId id="352" r:id="rId51"/>
    <p:sldId id="329" r:id="rId52"/>
    <p:sldId id="332" r:id="rId53"/>
    <p:sldId id="333" r:id="rId54"/>
    <p:sldId id="334" r:id="rId55"/>
    <p:sldId id="338" r:id="rId56"/>
    <p:sldId id="339" r:id="rId57"/>
    <p:sldId id="342" r:id="rId58"/>
    <p:sldId id="344" r:id="rId59"/>
  </p:sldIdLst>
  <p:sldSz cx="12192000" cy="6858000"/>
  <p:notesSz cx="6858000" cy="9144000"/>
  <p:embeddedFontLs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Nunito" pitchFamily="2" charset="0"/>
      <p:regular r:id="rId69"/>
      <p:bold r:id="rId70"/>
      <p:italic r:id="rId71"/>
      <p:boldItalic r:id="rId72"/>
    </p:embeddedFont>
    <p:embeddedFont>
      <p:font typeface="Quattrocento Sans" panose="020B0502050000020003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29C1-6C6F-0B40-9BC9-A0687733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932C8-85AD-3E38-9F8A-7AF4B92F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AAEE-C820-0553-DA7D-053B31B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C6AB8-1A9C-1E51-A3CE-D651998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https://cs.lmu.edu/~ray/notes/redblacktrees/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ptSYake4E&amp;list=PLoW1nQhPBiz_h5wcmoZODnVnQK9Xja-Pi&amp;index=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eksforgeeks.org/introduction-to-red-black-tree/" TargetMode="External"/><Relationship Id="rId4" Type="http://schemas.openxmlformats.org/officeDocument/2006/relationships/hyperlink" Target="https://www.youtube.com/watch?v=9ubIKipLpRU&amp;list=PLoW1nQhPBiz_h5wcmoZODnVnQK9Xja-Pi&amp;index=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cxnSpLocks/>
            <a:endCxn id="1446" idx="0"/>
          </p:cNvCxnSpPr>
          <p:nvPr/>
        </p:nvCxnSpPr>
        <p:spPr>
          <a:xfrm flipH="1">
            <a:off x="3049440" y="4225023"/>
            <a:ext cx="547255" cy="4460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cxnSpLocks/>
            <a:endCxn id="1456" idx="7"/>
          </p:cNvCxnSpPr>
          <p:nvPr/>
        </p:nvCxnSpPr>
        <p:spPr>
          <a:xfrm flipH="1">
            <a:off x="8042389" y="4077301"/>
            <a:ext cx="772858" cy="3552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734-4A42-21A5-7000-461182EB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A043-9BEA-88B4-C717-5E4BE1FC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0D9B-DA1B-F191-CF44-62988A4A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1843539"/>
          </a:xfrm>
        </p:spPr>
        <p:txBody>
          <a:bodyPr/>
          <a:lstStyle/>
          <a:p>
            <a:r>
              <a:rPr lang="en-GB" dirty="0"/>
              <a:t>AVL tree insertion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https://www.youtube.com/watch?v=vQptSYake4E&amp;list=PLoW1nQhPBiz_h5wcmoZODnVnQK9Xja-Pi&amp;index=5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 the middle of video (11 min) there is a typo where the root is written as 11, but it should be 14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4920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278176"/>
            <a:ext cx="7256726" cy="54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pPr lvl="1"/>
            <a:r>
              <a:rPr lang="en-GB" sz="2600" dirty="0"/>
              <a:t>This is NOT a legal AVL tree as it does not satisfy AVL invariant at root 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</a:t>
            </a:r>
            <a:endParaRPr lang="en-GB" sz="2600" dirty="0"/>
          </a:p>
          <a:p>
            <a:pPr lvl="1"/>
            <a:r>
              <a:rPr lang="en-GB" sz="2600"/>
              <a:t>(Path </a:t>
            </a:r>
            <a:r>
              <a:rPr lang="en-GB" sz="2600" dirty="0"/>
              <a:t>from root in RBT includes the NIL node, whereas height of AVL tree does not.)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Root Property: The root and leaves (NIL) are black.</a:t>
            </a:r>
          </a:p>
          <a:p>
            <a:pPr lvl="1"/>
            <a:r>
              <a:rPr lang="en-GB" sz="2400" dirty="0"/>
              <a:t>Red Property: If a node is red, then its children are black.</a:t>
            </a:r>
          </a:p>
          <a:p>
            <a:pPr lvl="1"/>
            <a:r>
              <a:rPr lang="en-GB" sz="2400" dirty="0"/>
              <a:t>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542B-2E72-89FE-C12C-EFB66383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CEE53-43C5-A1AB-B37E-15875822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5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1602-6446-DD14-F441-54E5A417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92" y="276688"/>
            <a:ext cx="4943433" cy="1014900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284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8" y="6182767"/>
            <a:ext cx="4644105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(more relaxed)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More efficient insertion and deletion operations because the balancing requirement is less strict than AVL Tree.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(more strict)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More efficient look up operation because of the strict balance requirement.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530155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Insertion,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https://www.youtube.com/watch?v=9ubIKipLpRU&amp;list=PLoW1nQhPBiz_h5wcmoZODnVnQK9Xja-Pi&amp;index=4</a:t>
            </a:r>
            <a:r>
              <a:rPr lang="en-GB" dirty="0"/>
              <a:t> </a:t>
            </a:r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5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3503</Words>
  <Application>Microsoft Office PowerPoint</Application>
  <PresentationFormat>Widescreen</PresentationFormat>
  <Paragraphs>790</Paragraphs>
  <Slides>58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Quattrocento Sans</vt:lpstr>
      <vt:lpstr>Courier New</vt:lpstr>
      <vt:lpstr>Helvetica</vt:lpstr>
      <vt:lpstr>Wingdings</vt:lpstr>
      <vt:lpstr>Nunito</vt:lpstr>
      <vt:lpstr>Times New Roman</vt:lpstr>
      <vt:lpstr>Arial</vt:lpstr>
      <vt:lpstr>Twentieth Century</vt:lpstr>
      <vt:lpstr>Calibri</vt:lpstr>
      <vt:lpstr>Consolas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Video Tutorials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Case 3 Z.uncle = black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21</cp:revision>
  <dcterms:modified xsi:type="dcterms:W3CDTF">2025-03-12T13:27:53Z</dcterms:modified>
</cp:coreProperties>
</file>